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7812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Sales Insights Dashboard – Power BI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9451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Real-world Data Analytics Case Study by Ekta Bhowad.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59736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project demonstrates building a comprehensive sales insights dashboard using Power BI, simulating a real business scenario.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565046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658088"/>
            <a:ext cx="367665" cy="3676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26687" y="5632609"/>
            <a:ext cx="226468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EKTA BHOWAD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239" y="930950"/>
            <a:ext cx="5516285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 &amp; Learnings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0727" y="2014180"/>
            <a:ext cx="2160746" cy="12427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86914" y="2596396"/>
            <a:ext cx="308253" cy="385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340668" y="2233374"/>
            <a:ext cx="2579251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Storytelling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340668" y="2687122"/>
            <a:ext cx="494621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Mastered converting data into compelling narratives.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6242" y="3269099"/>
            <a:ext cx="8632150" cy="15240"/>
          </a:xfrm>
          <a:prstGeom prst="roundRect">
            <a:avLst>
              <a:gd name="adj" fmla="val 2157864"/>
            </a:avLst>
          </a:prstGeom>
          <a:solidFill>
            <a:srgbClr val="F2B42D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354" y="3311723"/>
            <a:ext cx="4321612" cy="124277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86914" y="3740468"/>
            <a:ext cx="308253" cy="385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21160" y="3530918"/>
            <a:ext cx="2579251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SQL &amp; DAX Mastery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6421160" y="3984665"/>
            <a:ext cx="519172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Honed skills in both data query and analysis languages.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6734" y="4566642"/>
            <a:ext cx="7551658" cy="15240"/>
          </a:xfrm>
          <a:prstGeom prst="roundRect">
            <a:avLst>
              <a:gd name="adj" fmla="val 2157864"/>
            </a:avLst>
          </a:prstGeom>
          <a:solidFill>
            <a:srgbClr val="D7425E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62" y="4609267"/>
            <a:ext cx="6482477" cy="124277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86914" y="5038011"/>
            <a:ext cx="308253" cy="385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01533" y="4828461"/>
            <a:ext cx="2579251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Power BI Workflow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7501533" y="5282208"/>
            <a:ext cx="564677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Gained hands-on experience in the complete Power BI cycle.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767239" y="6098619"/>
            <a:ext cx="1309592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project delivered a professional dashboard from real data, providing actionable business insights.</a:t>
            </a:r>
            <a:endParaRPr lang="en-US" sz="17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39" y="6695837"/>
            <a:ext cx="3513534" cy="6028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0415" y="361712"/>
            <a:ext cx="3095625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Table of Contents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60415" y="1011793"/>
            <a:ext cx="295989" cy="295989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541" y="1043702"/>
            <a:ext cx="185738" cy="2321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7968" y="1056918"/>
            <a:ext cx="1547813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Statement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887968" y="1329333"/>
            <a:ext cx="13282017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Identifying the core sales tracking challenges.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460415" y="1802963"/>
            <a:ext cx="295989" cy="295989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41" y="1834872"/>
            <a:ext cx="185738" cy="23217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87968" y="1848088"/>
            <a:ext cx="1547813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Objective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887968" y="2120503"/>
            <a:ext cx="13282017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Defining clear goals for the data analysis.</a:t>
            </a:r>
            <a:endParaRPr lang="en-US" sz="1000" dirty="0"/>
          </a:p>
        </p:txBody>
      </p:sp>
      <p:sp>
        <p:nvSpPr>
          <p:cNvPr id="11" name="Shape 7"/>
          <p:cNvSpPr/>
          <p:nvPr/>
        </p:nvSpPr>
        <p:spPr>
          <a:xfrm>
            <a:off x="460415" y="2594134"/>
            <a:ext cx="295989" cy="295989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41" y="2626043"/>
            <a:ext cx="185738" cy="23217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87968" y="2639258"/>
            <a:ext cx="1547813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Discovery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887968" y="2911673"/>
            <a:ext cx="13282017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Exploring the available datasets and their structure.</a:t>
            </a:r>
            <a:endParaRPr lang="en-US" sz="1000" dirty="0"/>
          </a:p>
        </p:txBody>
      </p:sp>
      <p:sp>
        <p:nvSpPr>
          <p:cNvPr id="15" name="Shape 10"/>
          <p:cNvSpPr/>
          <p:nvPr/>
        </p:nvSpPr>
        <p:spPr>
          <a:xfrm>
            <a:off x="460415" y="3385304"/>
            <a:ext cx="295989" cy="295989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41" y="3417213"/>
            <a:ext cx="185738" cy="23217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87968" y="3430429"/>
            <a:ext cx="1547813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SQL Analysis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887968" y="3702844"/>
            <a:ext cx="13282017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Extracting initial insights using SQL queries.</a:t>
            </a:r>
            <a:endParaRPr lang="en-US" sz="1000" dirty="0"/>
          </a:p>
        </p:txBody>
      </p:sp>
      <p:sp>
        <p:nvSpPr>
          <p:cNvPr id="19" name="Shape 13"/>
          <p:cNvSpPr/>
          <p:nvPr/>
        </p:nvSpPr>
        <p:spPr>
          <a:xfrm>
            <a:off x="460415" y="4176474"/>
            <a:ext cx="295989" cy="295989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15240">
            <a:solidFill>
              <a:srgbClr val="59ABA9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41" y="4208383"/>
            <a:ext cx="185738" cy="23217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87968" y="4221599"/>
            <a:ext cx="1547813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ETL Process</a:t>
            </a:r>
            <a:endParaRPr lang="en-US" sz="1200" dirty="0"/>
          </a:p>
        </p:txBody>
      </p:sp>
      <p:sp>
        <p:nvSpPr>
          <p:cNvPr id="22" name="Text 15"/>
          <p:cNvSpPr/>
          <p:nvPr/>
        </p:nvSpPr>
        <p:spPr>
          <a:xfrm>
            <a:off x="887968" y="4494014"/>
            <a:ext cx="13282017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Steps for cleaning, transforming, and loading data.</a:t>
            </a:r>
            <a:endParaRPr lang="en-US" sz="1000" dirty="0"/>
          </a:p>
        </p:txBody>
      </p:sp>
      <p:sp>
        <p:nvSpPr>
          <p:cNvPr id="23" name="Shape 16"/>
          <p:cNvSpPr/>
          <p:nvPr/>
        </p:nvSpPr>
        <p:spPr>
          <a:xfrm>
            <a:off x="460415" y="4967645"/>
            <a:ext cx="295989" cy="295989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541" y="4999553"/>
            <a:ext cx="185738" cy="232172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887968" y="5012769"/>
            <a:ext cx="1547813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Dashboard</a:t>
            </a:r>
            <a:endParaRPr lang="en-US" sz="1200" dirty="0"/>
          </a:p>
        </p:txBody>
      </p:sp>
      <p:sp>
        <p:nvSpPr>
          <p:cNvPr id="26" name="Text 18"/>
          <p:cNvSpPr/>
          <p:nvPr/>
        </p:nvSpPr>
        <p:spPr>
          <a:xfrm>
            <a:off x="887968" y="5285184"/>
            <a:ext cx="13282017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Showcasing the interactive Power BI dashboard.</a:t>
            </a:r>
            <a:endParaRPr lang="en-US" sz="1000" dirty="0"/>
          </a:p>
        </p:txBody>
      </p:sp>
      <p:sp>
        <p:nvSpPr>
          <p:cNvPr id="27" name="Shape 19"/>
          <p:cNvSpPr/>
          <p:nvPr/>
        </p:nvSpPr>
        <p:spPr>
          <a:xfrm>
            <a:off x="460415" y="5758815"/>
            <a:ext cx="295989" cy="295989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541" y="5813941"/>
            <a:ext cx="185738" cy="185738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887968" y="5803940"/>
            <a:ext cx="1547813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Insights</a:t>
            </a:r>
            <a:endParaRPr lang="en-US" sz="1200" dirty="0"/>
          </a:p>
        </p:txBody>
      </p:sp>
      <p:sp>
        <p:nvSpPr>
          <p:cNvPr id="30" name="Text 21"/>
          <p:cNvSpPr/>
          <p:nvPr/>
        </p:nvSpPr>
        <p:spPr>
          <a:xfrm>
            <a:off x="887968" y="6076355"/>
            <a:ext cx="13282017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Summarizing actionable business findings.</a:t>
            </a:r>
            <a:endParaRPr lang="en-US" sz="1000" dirty="0"/>
          </a:p>
        </p:txBody>
      </p:sp>
      <p:sp>
        <p:nvSpPr>
          <p:cNvPr id="31" name="Shape 22"/>
          <p:cNvSpPr/>
          <p:nvPr/>
        </p:nvSpPr>
        <p:spPr>
          <a:xfrm>
            <a:off x="460415" y="6549985"/>
            <a:ext cx="295989" cy="295989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pic>
        <p:nvPicPr>
          <p:cNvPr id="3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41" y="6581894"/>
            <a:ext cx="185738" cy="232172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887968" y="6595110"/>
            <a:ext cx="1559243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Stakeholder Feedback</a:t>
            </a:r>
            <a:endParaRPr lang="en-US" sz="1200" dirty="0"/>
          </a:p>
        </p:txBody>
      </p:sp>
      <p:sp>
        <p:nvSpPr>
          <p:cNvPr id="34" name="Text 24"/>
          <p:cNvSpPr/>
          <p:nvPr/>
        </p:nvSpPr>
        <p:spPr>
          <a:xfrm>
            <a:off x="887968" y="6867525"/>
            <a:ext cx="13282017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Testimonials and impact on business decisions.</a:t>
            </a:r>
            <a:endParaRPr lang="en-US" sz="1000" dirty="0"/>
          </a:p>
        </p:txBody>
      </p:sp>
      <p:sp>
        <p:nvSpPr>
          <p:cNvPr id="35" name="Shape 25"/>
          <p:cNvSpPr/>
          <p:nvPr/>
        </p:nvSpPr>
        <p:spPr>
          <a:xfrm>
            <a:off x="460415" y="7341156"/>
            <a:ext cx="295989" cy="295989"/>
          </a:xfrm>
          <a:prstGeom prst="roundRect">
            <a:avLst>
              <a:gd name="adj" fmla="val 66676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pic>
        <p:nvPicPr>
          <p:cNvPr id="3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541" y="7373064"/>
            <a:ext cx="185738" cy="232172"/>
          </a:xfrm>
          <a:prstGeom prst="rect">
            <a:avLst/>
          </a:prstGeom>
        </p:spPr>
      </p:pic>
      <p:sp>
        <p:nvSpPr>
          <p:cNvPr id="37" name="Text 26"/>
          <p:cNvSpPr/>
          <p:nvPr/>
        </p:nvSpPr>
        <p:spPr>
          <a:xfrm>
            <a:off x="887968" y="7386280"/>
            <a:ext cx="1547813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1200" dirty="0"/>
          </a:p>
        </p:txBody>
      </p:sp>
      <p:sp>
        <p:nvSpPr>
          <p:cNvPr id="38" name="Text 27"/>
          <p:cNvSpPr/>
          <p:nvPr/>
        </p:nvSpPr>
        <p:spPr>
          <a:xfrm>
            <a:off x="887968" y="7658695"/>
            <a:ext cx="13282017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Final summary and key learnings from the project.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60244"/>
            <a:ext cx="105790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Statement – The Sales Dilemma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923234"/>
            <a:ext cx="4158734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51854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Untrackable Sales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5680948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company struggles to monitor sales performance effectively.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4923234"/>
            <a:ext cx="4158734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97949" y="51854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Dispersed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7949" y="5680948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Critical sales data resides in multiple, disconnected sources.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4923234"/>
            <a:ext cx="4158853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5999" y="51854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 Real-time Views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95999" y="5680948"/>
            <a:ext cx="363450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Lack of immediate insights hampers quick decision-making.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697837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project aims to solve a common business challenge: a sales team struggling with disorganized data.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182" y="576501"/>
            <a:ext cx="7676436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Objective – Goals of This Analysis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20182" y="2124432"/>
            <a:ext cx="471726" cy="471726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08050" y="2175331"/>
            <a:ext cx="295989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901577" y="2196465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Transformation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901577" y="2630567"/>
            <a:ext cx="6995041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Clean and transform raw sales data.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0182" y="3385304"/>
            <a:ext cx="471726" cy="471726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08050" y="3436203"/>
            <a:ext cx="295989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6901577" y="3457337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SQL Analysis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901577" y="3891439"/>
            <a:ext cx="6995041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 data efficiently using SQL queries.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0182" y="4646176"/>
            <a:ext cx="471726" cy="471726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08050" y="4697075"/>
            <a:ext cx="295989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6901577" y="4718209"/>
            <a:ext cx="247590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Interactive Dashboard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901577" y="5152311"/>
            <a:ext cx="6995041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dynamic and user-friendly dashboard.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20182" y="5907048"/>
            <a:ext cx="471726" cy="471726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08050" y="5957947"/>
            <a:ext cx="295989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6901577" y="5979081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Actionable Insights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901577" y="6413183"/>
            <a:ext cx="6995041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Deliver clear and valuable business insights.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6220182" y="6984444"/>
            <a:ext cx="7676436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main goal was to deliver tangible business value through insightful data analysis and visualization.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81927"/>
            <a:ext cx="95277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Discovery – What We Analyzed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6469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Understanding the foundational structure and relationships among different datasets was crucial.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1562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Tables Used: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747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Sales: Core transaction data.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14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Products: Details about each product.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680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Territories: Geographic sales regions.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13230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Customers: Information on customer demographics.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59902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Date: Time-based sales data for trend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01604"/>
            <a:ext cx="950904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SQL Analysis – Insights from Queries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8437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SQL was vital for pre-analysis, laying the groundwork for visual exploration in Power BI.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475911"/>
            <a:ext cx="31887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Sample Queries &amp; Focus: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06717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Top 5 Products by Sales: Identifying high-performing items.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91692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Year-wise Sales Trends: Tracking growth or decline over time.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76667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Profit Margins by Region: Understanding regional profitability differences.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614761" y="3505795"/>
            <a:ext cx="6185535" cy="2071568"/>
          </a:xfrm>
          <a:prstGeom prst="roundRect">
            <a:avLst>
              <a:gd name="adj" fmla="val 1733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622381" y="3513415"/>
            <a:ext cx="6170295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861697" y="3664625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Highest Sales Region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0950654" y="3664625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North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622381" y="4198858"/>
            <a:ext cx="6170295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861697" y="4350068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Top Product Category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0950654" y="4350068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Electronics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622381" y="4884301"/>
            <a:ext cx="6170295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861697" y="5035510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Profit Margin (Overall)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0950654" y="5035510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25%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614761" y="584656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These preliminary SQL insights shaped our dashboard design.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778" y="550307"/>
            <a:ext cx="7746444" cy="1174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ETL Process – Clean → Transform → Load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98778" y="2024182"/>
            <a:ext cx="7746444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ETL process in Power Query transformed raw data into a robust dataset, ready for dashboard creation.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78" y="2887623"/>
            <a:ext cx="998220" cy="11978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96547" y="3087172"/>
            <a:ext cx="2348746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Cleaning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896547" y="3500557"/>
            <a:ext cx="6548676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Removed null values and duplicates to ensure data integrity.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78" y="4085511"/>
            <a:ext cx="998220" cy="11978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96547" y="4285059"/>
            <a:ext cx="2348746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Date Table Creation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896547" y="4698444"/>
            <a:ext cx="6548676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Generated a dedicated date table for time intelligence functions.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78" y="5283398"/>
            <a:ext cx="998220" cy="119788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96547" y="5482947"/>
            <a:ext cx="2348746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Column Formatting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1896547" y="5896332"/>
            <a:ext cx="6548676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Renamed and formatted columns for consistency and usability.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78" y="6481286"/>
            <a:ext cx="998220" cy="119788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896547" y="6680835"/>
            <a:ext cx="2348746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Loading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1896547" y="7094220"/>
            <a:ext cx="6548676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Loaded the refined data into the Power BI data model.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15289"/>
            <a:ext cx="91047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Power BI Dashboard – Final Output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9805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dashboard offers both high-level summaries and detailed views, providing full interactivity and filtering capabilities.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895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Dashboard Features: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9808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KPI cards for quick performance metrics.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44758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Dynamic bar and line charts for trend visualization.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436566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Region-wise filtering for targeted analysis.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83239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Drill-down functionality by product for granular insights.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452" y="937379"/>
            <a:ext cx="7633097" cy="1269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Insights + Stakeholder Feedback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55452" y="2530793"/>
            <a:ext cx="3708678" cy="1614607"/>
          </a:xfrm>
          <a:prstGeom prst="roundRect">
            <a:avLst>
              <a:gd name="adj" fmla="val 2005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4053" y="2769394"/>
            <a:ext cx="3088005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North Region Performance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4053" y="3216235"/>
            <a:ext cx="323147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Highest revenue generated, but with moderate profit margins.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871" y="2530793"/>
            <a:ext cx="3708678" cy="1614607"/>
          </a:xfrm>
          <a:prstGeom prst="roundRect">
            <a:avLst>
              <a:gd name="adj" fmla="val 2005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8472" y="2769394"/>
            <a:ext cx="2556034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X Profitability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918472" y="3216235"/>
            <a:ext cx="323147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 sales volume, yet surprisingly low profitability observed.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5452" y="4361140"/>
            <a:ext cx="7633097" cy="1269325"/>
          </a:xfrm>
          <a:prstGeom prst="roundRect">
            <a:avLst>
              <a:gd name="adj" fmla="val 25508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4053" y="4599742"/>
            <a:ext cx="3158609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Positive Usability Feedback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94053" y="5046583"/>
            <a:ext cx="7155894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Stakeholders praised the dashboard's ease of use.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79183" y="6116003"/>
            <a:ext cx="7309366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“Helps our sales team act faster!” – Bhavin, Sales Director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55452" y="5873234"/>
            <a:ext cx="30480" cy="830818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15" name="Text 12"/>
          <p:cNvSpPr/>
          <p:nvPr/>
        </p:nvSpPr>
        <p:spPr>
          <a:xfrm>
            <a:off x="755452" y="6946821"/>
            <a:ext cx="7633097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analysis identified top-performing areas and highlighted hidden inefficiencies.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2025-07-19T14:08:34Z</dcterms:created>
  <dcterms:modified xsi:type="dcterms:W3CDTF">2025-07-19T14:08:34Z</dcterms:modified>
</cp:coreProperties>
</file>